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handoutMasterIdLst>
    <p:handoutMasterId r:id="rId59"/>
  </p:handoutMasterIdLst>
  <p:sldIdLst>
    <p:sldId id="409" r:id="rId2"/>
    <p:sldId id="356" r:id="rId3"/>
    <p:sldId id="363" r:id="rId4"/>
    <p:sldId id="411" r:id="rId5"/>
    <p:sldId id="366" r:id="rId6"/>
    <p:sldId id="364" r:id="rId7"/>
    <p:sldId id="415" r:id="rId8"/>
    <p:sldId id="369" r:id="rId9"/>
    <p:sldId id="412" r:id="rId10"/>
    <p:sldId id="370" r:id="rId11"/>
    <p:sldId id="371" r:id="rId12"/>
    <p:sldId id="372" r:id="rId13"/>
    <p:sldId id="373" r:id="rId14"/>
    <p:sldId id="374" r:id="rId15"/>
    <p:sldId id="425" r:id="rId16"/>
    <p:sldId id="375" r:id="rId17"/>
    <p:sldId id="427" r:id="rId18"/>
    <p:sldId id="376" r:id="rId19"/>
    <p:sldId id="424" r:id="rId20"/>
    <p:sldId id="377" r:id="rId21"/>
    <p:sldId id="426" r:id="rId22"/>
    <p:sldId id="378" r:id="rId23"/>
    <p:sldId id="379" r:id="rId24"/>
    <p:sldId id="380" r:id="rId25"/>
    <p:sldId id="381" r:id="rId26"/>
    <p:sldId id="382" r:id="rId27"/>
    <p:sldId id="383" r:id="rId28"/>
    <p:sldId id="384" r:id="rId29"/>
    <p:sldId id="385" r:id="rId30"/>
    <p:sldId id="386" r:id="rId31"/>
    <p:sldId id="387" r:id="rId32"/>
    <p:sldId id="388" r:id="rId33"/>
    <p:sldId id="429" r:id="rId34"/>
    <p:sldId id="389" r:id="rId35"/>
    <p:sldId id="390" r:id="rId36"/>
    <p:sldId id="391" r:id="rId37"/>
    <p:sldId id="392" r:id="rId38"/>
    <p:sldId id="394" r:id="rId39"/>
    <p:sldId id="393" r:id="rId40"/>
    <p:sldId id="395" r:id="rId41"/>
    <p:sldId id="396" r:id="rId42"/>
    <p:sldId id="397" r:id="rId43"/>
    <p:sldId id="398" r:id="rId44"/>
    <p:sldId id="428" r:id="rId45"/>
    <p:sldId id="430" r:id="rId46"/>
    <p:sldId id="419" r:id="rId47"/>
    <p:sldId id="399" r:id="rId48"/>
    <p:sldId id="400" r:id="rId49"/>
    <p:sldId id="401" r:id="rId50"/>
    <p:sldId id="402" r:id="rId51"/>
    <p:sldId id="403" r:id="rId52"/>
    <p:sldId id="404" r:id="rId53"/>
    <p:sldId id="405" r:id="rId54"/>
    <p:sldId id="406" r:id="rId55"/>
    <p:sldId id="407" r:id="rId56"/>
    <p:sldId id="408" r:id="rId57"/>
    <p:sldId id="431" r:id="rId5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7C80"/>
    <a:srgbClr val="CC99FF"/>
    <a:srgbClr val="FF33CC"/>
    <a:srgbClr val="CC66FF"/>
    <a:srgbClr val="000000"/>
    <a:srgbClr val="CC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32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6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>
            <a:extLst>
              <a:ext uri="{FF2B5EF4-FFF2-40B4-BE49-F238E27FC236}">
                <a16:creationId xmlns:a16="http://schemas.microsoft.com/office/drawing/2014/main" id="{26FC238E-19C0-4B60-AB51-FDB2488187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NL"/>
          </a:p>
        </p:txBody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246B4399-DA62-4615-BF97-09BE29BC58E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NL"/>
          </a:p>
        </p:txBody>
      </p:sp>
      <p:sp>
        <p:nvSpPr>
          <p:cNvPr id="214020" name="Rectangle 4">
            <a:extLst>
              <a:ext uri="{FF2B5EF4-FFF2-40B4-BE49-F238E27FC236}">
                <a16:creationId xmlns:a16="http://schemas.microsoft.com/office/drawing/2014/main" id="{7C7FAB2F-E2A9-48DB-966C-B9B1244E2A3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NL"/>
          </a:p>
        </p:txBody>
      </p:sp>
      <p:sp>
        <p:nvSpPr>
          <p:cNvPr id="214021" name="Rectangle 5">
            <a:extLst>
              <a:ext uri="{FF2B5EF4-FFF2-40B4-BE49-F238E27FC236}">
                <a16:creationId xmlns:a16="http://schemas.microsoft.com/office/drawing/2014/main" id="{E24EAC2E-FB14-47D5-8A36-E6A13BFD25B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B1C9C99-3871-422A-959C-627A69C17D54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9532-A257-43FE-B0A3-C0FBA0491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E9A7E-1175-41E5-9353-D86580452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0F6D2-B96F-4079-8621-353C4C6E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DFDA5-2A05-4A5C-BBB1-E1ABBB93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63641-5044-4D45-A2BE-AA167088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9442D-3DA7-4235-A3CB-E45EB7F14124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01767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25DA-FC55-4939-998A-1C3434BE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7C6F0-9ED6-473F-9089-56FBD3466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189C5-EE21-4D0F-A737-05640FC9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28D7A-2F27-42F0-8128-9B3460954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C2D69-12C3-4658-8E9C-79F42739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76B41-3D91-4F4A-ADA0-5C9284A65380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53185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E0DD6-11C0-4B59-8775-EC127EC65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6CBF1-885B-45D6-A6DD-C0B5B2BD0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FF244-CCCC-4AC3-8086-C4ABD7036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0C4F3-E80E-463F-AABF-3E3419E2C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C980-3B34-47F3-828C-20FB82AC2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5E861-0724-4DE7-9424-42CFA44BB527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249782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B4EAF-F3E1-43DF-9DBC-D9CFC9837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51D0-6A44-4B0F-948C-518A042FF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4EE1-DBE0-4D1D-86EF-97624894C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11E43-A754-41A8-A1AA-AF55CC586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2EDA6-FA66-49B4-BFD5-490D94C56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0557C-539B-4D69-BE9F-9706C2B5E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4B19D-8F25-4EDB-B6F0-5BCB39982368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43998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038A-E4D5-444E-BD50-F6835EC94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5C911-9825-4D40-AC75-D365C1DE3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1FF49-A566-43B8-A49E-33C5EDC1C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256F9E-00DF-4D63-BDF6-3ACB63CF5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C26CF-F7CB-4D77-9739-07E136C5C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45E473-989D-4DCE-8317-2310DF215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8F81DB-509B-41B6-B432-0A6320C81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AF0D2C-B5B3-4333-B4DF-14CFFA90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2565F-BB3A-4866-A758-BE4CA89BD88C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719538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9A78B-BC04-4202-9EA0-F8ACEA881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834B67-A89F-4E79-96A7-A40EC092A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B5C6F8-7168-4E69-AB63-198DA745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0961C3-AE08-471D-B7E4-F2024FDB5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D0C1A-B8C3-431D-A683-6866AC464B6D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36307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1C5EFA-9030-46BA-91D1-142C959AB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A84C3-49D6-4FDE-B8EB-2B6BD2EA9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5276B-F56C-40ED-94CB-597D21B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5FFA6-F669-44BD-AC24-8D214E5E8A5B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01262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F3A12-D12E-4538-B448-EDD4FE90F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3E22-62E9-4FB7-A874-6D1488E6C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2B8DD-112E-453C-90F5-AECE9C11B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1579B-5844-4896-A046-813DC5B4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042EA-D9A8-455B-BEDA-78C75CC5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A1F6F-07CA-4B24-9705-055BA724D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B09C8A-FBB9-4CED-A895-E93742EA79E3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424533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9229F-5AFD-412F-B26C-EEE297DFC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306D8B-CD70-4C5D-B860-595E746F6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EFAC0-9C27-4AB1-944D-A1C9D428F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4C5B8B-1FCC-435D-B7AE-6528806B3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AF0F1-90CB-4352-B1E3-A6F6E2EA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61236-A188-4C90-BBB8-9D305D2EC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4944-3C90-492E-9ED5-1AEB1F2C0012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619997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3183-B447-4C0B-845C-2F06739D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00A7D-F947-4362-9F6F-25CD46B2C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1E782-B15A-4C30-9910-20BF48AE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2DB97-5C6E-402D-8281-CB89B03B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FAE17-44BD-4959-B7FE-43275ABC0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83746-5043-49FD-A54D-606F359E4AB6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656603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EFF349-A829-4D4B-8393-4BD94F1C4C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4D5C7-6FCC-42D6-9A03-6604E0B90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4B10F-4DC2-456B-9DE8-B9E00DD36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02069-E6A1-415B-89B3-776268C4C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DF830-D8AD-4636-89FB-A8CB55936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8CEB0-1783-476B-951A-132945220578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86631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26AD9D8E-EF88-4DFF-901C-97758C984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title style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E2E8CCB7-D9B6-47D3-9D29-F4B90B5C5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text styles</a:t>
            </a:r>
          </a:p>
          <a:p>
            <a:pPr lvl="1"/>
            <a:r>
              <a:rPr lang="en-US" altLang="en-NL"/>
              <a:t>Second level</a:t>
            </a:r>
          </a:p>
          <a:p>
            <a:pPr lvl="2"/>
            <a:r>
              <a:rPr lang="en-US" altLang="en-NL"/>
              <a:t>Third level</a:t>
            </a:r>
          </a:p>
          <a:p>
            <a:pPr lvl="3"/>
            <a:r>
              <a:rPr lang="en-US" altLang="en-NL"/>
              <a:t>Fourth level</a:t>
            </a:r>
          </a:p>
          <a:p>
            <a:pPr lvl="4"/>
            <a:r>
              <a:rPr lang="en-US" altLang="en-NL"/>
              <a:t>Fifth level</a:t>
            </a:r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633093D9-E3F6-4E84-8458-5DE383E986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NL"/>
          </a:p>
        </p:txBody>
      </p:sp>
      <p:sp>
        <p:nvSpPr>
          <p:cNvPr id="140293" name="Rectangle 5">
            <a:extLst>
              <a:ext uri="{FF2B5EF4-FFF2-40B4-BE49-F238E27FC236}">
                <a16:creationId xmlns:a16="http://schemas.microsoft.com/office/drawing/2014/main" id="{DD8F9280-7B59-4F96-ABD0-86E45C8BEBE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NL"/>
          </a:p>
        </p:txBody>
      </p:sp>
      <p:sp>
        <p:nvSpPr>
          <p:cNvPr id="140294" name="Rectangle 6">
            <a:extLst>
              <a:ext uri="{FF2B5EF4-FFF2-40B4-BE49-F238E27FC236}">
                <a16:creationId xmlns:a16="http://schemas.microsoft.com/office/drawing/2014/main" id="{F49FB62D-E98D-4116-97DF-6CF76A01AE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E8544D-58F1-416C-92A6-F136F67B9B64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>
            <a:extLst>
              <a:ext uri="{FF2B5EF4-FFF2-40B4-BE49-F238E27FC236}">
                <a16:creationId xmlns:a16="http://schemas.microsoft.com/office/drawing/2014/main" id="{9D5A9ABC-B05E-4E79-B016-D03369793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9443" name="Text Box 3">
            <a:extLst>
              <a:ext uri="{FF2B5EF4-FFF2-40B4-BE49-F238E27FC236}">
                <a16:creationId xmlns:a16="http://schemas.microsoft.com/office/drawing/2014/main" id="{74087798-4A25-4E34-98B7-A4EB11FB3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91440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NL" sz="6000">
                <a:solidFill>
                  <a:schemeClr val="bg1"/>
                </a:solidFill>
                <a:latin typeface="GothicE" pitchFamily="2" charset="0"/>
              </a:rPr>
              <a:t>Black as hell,</a:t>
            </a:r>
          </a:p>
          <a:p>
            <a:r>
              <a:rPr lang="en-US" altLang="en-NL" sz="6000">
                <a:solidFill>
                  <a:schemeClr val="bg1"/>
                </a:solidFill>
                <a:latin typeface="GothicE" pitchFamily="2" charset="0"/>
              </a:rPr>
              <a:t>Strong as Death,</a:t>
            </a:r>
          </a:p>
          <a:p>
            <a:r>
              <a:rPr lang="en-US" altLang="en-NL" sz="6000">
                <a:solidFill>
                  <a:schemeClr val="bg1"/>
                </a:solidFill>
                <a:latin typeface="GothicE" pitchFamily="2" charset="0"/>
              </a:rPr>
              <a:t>Sweet as Love</a:t>
            </a:r>
          </a:p>
          <a:p>
            <a:endParaRPr lang="en-US" altLang="en-NL" sz="6000">
              <a:latin typeface="GothicE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>
            <a:extLst>
              <a:ext uri="{FF2B5EF4-FFF2-40B4-BE49-F238E27FC236}">
                <a16:creationId xmlns:a16="http://schemas.microsoft.com/office/drawing/2014/main" id="{FA2D4583-F24E-4BE0-8A59-376EA9087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ORIGIN</a:t>
            </a:r>
            <a:endParaRPr lang="en-US" altLang="en-NL">
              <a:solidFill>
                <a:srgbClr val="993300"/>
              </a:solidFill>
            </a:endParaRPr>
          </a:p>
        </p:txBody>
      </p:sp>
      <p:sp>
        <p:nvSpPr>
          <p:cNvPr id="117763" name="Rectangle 1027">
            <a:extLst>
              <a:ext uri="{FF2B5EF4-FFF2-40B4-BE49-F238E27FC236}">
                <a16:creationId xmlns:a16="http://schemas.microsoft.com/office/drawing/2014/main" id="{FB166911-574F-4C93-84FA-7A0D81F161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178800" cy="5791200"/>
          </a:xfrm>
        </p:spPr>
        <p:txBody>
          <a:bodyPr/>
          <a:lstStyle/>
          <a:p>
            <a:r>
              <a:rPr lang="en-US" altLang="en-NL" sz="3000"/>
              <a:t>Derived from Turkish work ‘Kahve’ or Arabic word ‘Qahwah’ which means “Stimulating Drink”.</a:t>
            </a:r>
          </a:p>
          <a:p>
            <a:endParaRPr lang="en-US" altLang="en-NL" sz="3000"/>
          </a:p>
          <a:p>
            <a:r>
              <a:rPr lang="en-US" altLang="en-NL" sz="3000"/>
              <a:t>Was discovered in 3A.D by Kaldi an Abyssinian goatherd.</a:t>
            </a:r>
          </a:p>
          <a:p>
            <a:endParaRPr lang="en-US" altLang="en-NL" sz="3000"/>
          </a:p>
          <a:p>
            <a:r>
              <a:rPr lang="en-US" altLang="en-NL" sz="3000"/>
              <a:t>Botanical evidences suggests that coffee originated in Ethiopia.</a:t>
            </a:r>
          </a:p>
          <a:p>
            <a:pPr>
              <a:buFontTx/>
              <a:buNone/>
            </a:pPr>
            <a:endParaRPr lang="en-US" altLang="en-NL"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35FA763F-DFA1-4CC8-914D-24A45A7F5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ORIGIN</a:t>
            </a:r>
            <a:endParaRPr lang="en-US" altLang="en-NL">
              <a:solidFill>
                <a:srgbClr val="993300"/>
              </a:solidFill>
            </a:endParaRP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AC39FF11-DE86-4ABC-822F-AF7A2D11F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839200" cy="5791200"/>
          </a:xfrm>
        </p:spPr>
        <p:txBody>
          <a:bodyPr/>
          <a:lstStyle/>
          <a:p>
            <a:r>
              <a:rPr lang="en-US" altLang="en-NL" sz="3000"/>
              <a:t>Spread in middle East through travelers and traders.</a:t>
            </a:r>
          </a:p>
          <a:p>
            <a:endParaRPr lang="en-US" altLang="en-NL" sz="3000"/>
          </a:p>
          <a:p>
            <a:r>
              <a:rPr lang="en-US" altLang="en-NL" sz="3000"/>
              <a:t>Spread in Holland through Dutch spies who smuggled beans. Got popularised in England, &amp; Germany.</a:t>
            </a:r>
          </a:p>
          <a:p>
            <a:endParaRPr lang="en-US" altLang="en-NL" sz="3000"/>
          </a:p>
          <a:p>
            <a:r>
              <a:rPr lang="en-US" altLang="en-NL" sz="3000"/>
              <a:t>Reached America through Dutch colonisers.</a:t>
            </a:r>
          </a:p>
          <a:p>
            <a:endParaRPr lang="en-US" altLang="en-NL" sz="3000"/>
          </a:p>
          <a:p>
            <a:r>
              <a:rPr lang="en-US" altLang="en-NL" sz="3000"/>
              <a:t>Gained popularity in America after Boston Tea party.</a:t>
            </a:r>
          </a:p>
          <a:p>
            <a:endParaRPr lang="en-US" altLang="en-NL"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>
            <a:extLst>
              <a:ext uri="{FF2B5EF4-FFF2-40B4-BE49-F238E27FC236}">
                <a16:creationId xmlns:a16="http://schemas.microsoft.com/office/drawing/2014/main" id="{056FC62A-2A74-4262-9E43-41A6E7B72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7CB1E29D-D71A-4867-BEE5-0C251D493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COFFEE GROWING NATION</a:t>
            </a:r>
            <a:endParaRPr lang="en-US" altLang="en-NL">
              <a:solidFill>
                <a:srgbClr val="993300"/>
              </a:solidFill>
            </a:endParaRP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DA642248-2FB7-4168-8FA6-0688D65F92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839200" cy="5791200"/>
          </a:xfrm>
        </p:spPr>
        <p:txBody>
          <a:bodyPr/>
          <a:lstStyle/>
          <a:p>
            <a:r>
              <a:rPr lang="en-US" altLang="en-NL" sz="3000"/>
              <a:t>Latin America</a:t>
            </a:r>
          </a:p>
          <a:p>
            <a:endParaRPr lang="en-US" altLang="en-NL" sz="3000"/>
          </a:p>
          <a:p>
            <a:r>
              <a:rPr lang="en-US" altLang="en-NL" sz="3000"/>
              <a:t>Caribbean</a:t>
            </a:r>
          </a:p>
          <a:p>
            <a:endParaRPr lang="en-US" altLang="en-NL" sz="3000"/>
          </a:p>
          <a:p>
            <a:r>
              <a:rPr lang="en-US" altLang="en-NL" sz="3000"/>
              <a:t>Africa </a:t>
            </a:r>
          </a:p>
          <a:p>
            <a:endParaRPr lang="en-US" altLang="en-NL" sz="3000"/>
          </a:p>
          <a:p>
            <a:r>
              <a:rPr lang="en-US" altLang="en-NL" sz="3000"/>
              <a:t>Arabian Peninsula</a:t>
            </a:r>
          </a:p>
          <a:p>
            <a:endParaRPr lang="en-US" altLang="en-NL" sz="3000"/>
          </a:p>
          <a:p>
            <a:r>
              <a:rPr lang="en-US" altLang="en-NL" sz="3000"/>
              <a:t>Indonesia</a:t>
            </a:r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  <a:p>
            <a:endParaRPr lang="en-US" altLang="en-NL"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E853B83B-8F6B-4F9D-8DDF-42311DFE1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COFFEE PLANT</a:t>
            </a:r>
            <a:endParaRPr lang="en-US" altLang="en-NL">
              <a:solidFill>
                <a:srgbClr val="993300"/>
              </a:solidFill>
            </a:endParaRP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7B84D257-6120-4E42-958D-B184B897A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791200"/>
          </a:xfrm>
        </p:spPr>
        <p:txBody>
          <a:bodyPr/>
          <a:lstStyle/>
          <a:p>
            <a:r>
              <a:rPr lang="en-US" altLang="en-NL" sz="3000"/>
              <a:t>Three types of Coffee plants are grown for commercial purposes:</a:t>
            </a:r>
          </a:p>
          <a:p>
            <a:pPr>
              <a:buFontTx/>
              <a:buNone/>
            </a:pPr>
            <a:endParaRPr lang="en-US" altLang="en-NL" sz="3000"/>
          </a:p>
          <a:p>
            <a:pPr lvl="1"/>
            <a:r>
              <a:rPr lang="en-US" altLang="en-NL" sz="2600"/>
              <a:t>Coffee Arabica-indigenous to Ethiopia,2000ft above sea level</a:t>
            </a:r>
          </a:p>
          <a:p>
            <a:pPr lvl="1"/>
            <a:endParaRPr lang="en-US" altLang="en-NL" sz="2600"/>
          </a:p>
          <a:p>
            <a:pPr lvl="1"/>
            <a:r>
              <a:rPr lang="en-US" altLang="en-NL" sz="2600"/>
              <a:t>Coffee Robusta-indigenous to Congo, 2000ft below sea level</a:t>
            </a:r>
          </a:p>
          <a:p>
            <a:pPr lvl="1"/>
            <a:endParaRPr lang="en-US" altLang="en-NL" sz="2600"/>
          </a:p>
          <a:p>
            <a:pPr lvl="1"/>
            <a:r>
              <a:rPr lang="en-US" altLang="en-NL" sz="2600"/>
              <a:t>Coffee Liberica-indigenous to Liberia.</a:t>
            </a:r>
          </a:p>
          <a:p>
            <a:pPr lvl="1">
              <a:buFontTx/>
              <a:buNone/>
            </a:pPr>
            <a:endParaRPr lang="en-US" altLang="en-NL" sz="2600"/>
          </a:p>
          <a:p>
            <a:pPr lvl="1"/>
            <a:endParaRPr lang="en-US" altLang="en-NL" sz="2600"/>
          </a:p>
          <a:p>
            <a:endParaRPr lang="en-US" altLang="en-NL"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>
            <a:extLst>
              <a:ext uri="{FF2B5EF4-FFF2-40B4-BE49-F238E27FC236}">
                <a16:creationId xmlns:a16="http://schemas.microsoft.com/office/drawing/2014/main" id="{9C7FC98E-D81B-4B99-B941-C12C17931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A8934E1A-45D2-431E-B328-F3F108A02D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KNOW YOUR COFFEE  BEAN!</a:t>
            </a:r>
            <a:endParaRPr lang="en-US" altLang="en-NL">
              <a:solidFill>
                <a:srgbClr val="993300"/>
              </a:solidFill>
            </a:endParaRP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820565C1-A605-468A-97E2-70241CDF2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endParaRPr lang="en-US" altLang="en-NL" sz="3000"/>
          </a:p>
          <a:p>
            <a:r>
              <a:rPr lang="en-US" altLang="en-NL" sz="3000"/>
              <a:t>Coffee plant grows in tropical regions with ideal temperature of 21-23 </a:t>
            </a:r>
            <a:r>
              <a:rPr lang="en-US" altLang="en-NL" sz="3000">
                <a:cs typeface="Times New Roman" panose="02020603050405020304" pitchFamily="18" charset="0"/>
              </a:rPr>
              <a:t>ºC.</a:t>
            </a:r>
          </a:p>
          <a:p>
            <a:endParaRPr lang="en-US" altLang="en-NL" sz="3000">
              <a:cs typeface="Times New Roman" panose="02020603050405020304" pitchFamily="18" charset="0"/>
            </a:endParaRPr>
          </a:p>
          <a:p>
            <a:r>
              <a:rPr lang="en-US" altLang="en-NL" sz="3000">
                <a:cs typeface="Times New Roman" panose="02020603050405020304" pitchFamily="18" charset="0"/>
              </a:rPr>
              <a:t>It takes minimum 5-6 years for a plant to start yielding fruit. Has a life of 40 years.</a:t>
            </a:r>
          </a:p>
          <a:p>
            <a:endParaRPr lang="en-US" altLang="en-NL" sz="3000">
              <a:cs typeface="Times New Roman" panose="02020603050405020304" pitchFamily="18" charset="0"/>
            </a:endParaRPr>
          </a:p>
          <a:p>
            <a:r>
              <a:rPr lang="en-US" altLang="en-NL" sz="3000">
                <a:cs typeface="Times New Roman" panose="02020603050405020304" pitchFamily="18" charset="0"/>
              </a:rPr>
              <a:t>Grows to a height of 30 ft, is pruned to 4-5 feet.</a:t>
            </a:r>
          </a:p>
          <a:p>
            <a:endParaRPr lang="en-US" altLang="en-NL" sz="3000">
              <a:cs typeface="Times New Roman" panose="02020603050405020304" pitchFamily="18" charset="0"/>
            </a:endParaRPr>
          </a:p>
          <a:p>
            <a:r>
              <a:rPr lang="en-US" altLang="en-NL" sz="3000">
                <a:cs typeface="Times New Roman" panose="02020603050405020304" pitchFamily="18" charset="0"/>
              </a:rPr>
              <a:t>One single plant yields about 1 kg of coffee beans a year.</a:t>
            </a:r>
            <a:endParaRPr lang="en-US" altLang="en-NL" sz="3000"/>
          </a:p>
          <a:p>
            <a:pPr lvl="1"/>
            <a:endParaRPr lang="en-US" altLang="en-NL" sz="2600"/>
          </a:p>
          <a:p>
            <a:endParaRPr lang="en-US" altLang="en-NL"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>
            <a:extLst>
              <a:ext uri="{FF2B5EF4-FFF2-40B4-BE49-F238E27FC236}">
                <a16:creationId xmlns:a16="http://schemas.microsoft.com/office/drawing/2014/main" id="{BE598AE6-4874-4D1F-9A0D-ADC718982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43591A3E-85D7-481B-9167-4D8A418C2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KNOW YOUR COFFEE  BEAN!</a:t>
            </a:r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A555E68D-E574-4AE6-8450-EF69368331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en-NL" sz="3000"/>
          </a:p>
          <a:p>
            <a:pPr>
              <a:lnSpc>
                <a:spcPct val="90000"/>
              </a:lnSpc>
            </a:pPr>
            <a:r>
              <a:rPr lang="en-US" altLang="en-NL" sz="3000"/>
              <a:t>Coffee seeds are planted in nursery and are grown for a few months and then transferred to pots or bags. </a:t>
            </a:r>
          </a:p>
          <a:p>
            <a:pPr>
              <a:lnSpc>
                <a:spcPct val="90000"/>
              </a:lnSpc>
            </a:pPr>
            <a:endParaRPr lang="en-US" altLang="en-NL" sz="3000"/>
          </a:p>
          <a:p>
            <a:pPr>
              <a:lnSpc>
                <a:spcPct val="90000"/>
              </a:lnSpc>
            </a:pPr>
            <a:r>
              <a:rPr lang="en-US" altLang="en-NL" sz="3000"/>
              <a:t>When they are a feet and a half they are planted in the plantation.</a:t>
            </a:r>
          </a:p>
          <a:p>
            <a:pPr>
              <a:lnSpc>
                <a:spcPct val="90000"/>
              </a:lnSpc>
            </a:pPr>
            <a:endParaRPr lang="en-US" altLang="en-NL" sz="3000"/>
          </a:p>
          <a:p>
            <a:pPr>
              <a:lnSpc>
                <a:spcPct val="90000"/>
              </a:lnSpc>
            </a:pPr>
            <a:r>
              <a:rPr lang="en-US" altLang="en-NL" sz="3000"/>
              <a:t>Coffee berries develop from flowers that blossom on the bushes.</a:t>
            </a:r>
          </a:p>
          <a:p>
            <a:pPr>
              <a:lnSpc>
                <a:spcPct val="90000"/>
              </a:lnSpc>
            </a:pPr>
            <a:endParaRPr lang="en-US" altLang="en-NL" sz="3000"/>
          </a:p>
          <a:p>
            <a:pPr>
              <a:lnSpc>
                <a:spcPct val="90000"/>
              </a:lnSpc>
            </a:pPr>
            <a:r>
              <a:rPr lang="en-US" altLang="en-NL" sz="3000"/>
              <a:t>Berries look like cherries. Turn from green to yellow to rich crimson.</a:t>
            </a:r>
          </a:p>
          <a:p>
            <a:pPr>
              <a:lnSpc>
                <a:spcPct val="90000"/>
              </a:lnSpc>
            </a:pPr>
            <a:endParaRPr lang="en-US" altLang="en-NL" sz="3000"/>
          </a:p>
          <a:p>
            <a:pPr lvl="1">
              <a:lnSpc>
                <a:spcPct val="90000"/>
              </a:lnSpc>
            </a:pPr>
            <a:endParaRPr lang="en-US" altLang="en-NL" sz="2600"/>
          </a:p>
          <a:p>
            <a:pPr>
              <a:lnSpc>
                <a:spcPct val="90000"/>
              </a:lnSpc>
            </a:pPr>
            <a:endParaRPr lang="en-US" altLang="en-NL"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A09E3E5A-75C9-4697-BE0A-B8DD39DD1B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KNOW YOUR COFFEE  BEAN!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C58954-F3C6-4BFB-A3CD-63D83326B5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en-NL" sz="3000"/>
          </a:p>
          <a:p>
            <a:pPr>
              <a:lnSpc>
                <a:spcPct val="90000"/>
              </a:lnSpc>
            </a:pPr>
            <a:r>
              <a:rPr lang="en-US" altLang="en-NL" sz="3000"/>
              <a:t>Just below the bean skin lies a thin membrane under which are two flat coffee beans.</a:t>
            </a:r>
          </a:p>
          <a:p>
            <a:pPr>
              <a:lnSpc>
                <a:spcPct val="90000"/>
              </a:lnSpc>
            </a:pPr>
            <a:endParaRPr lang="en-US" altLang="en-NL" sz="3000"/>
          </a:p>
          <a:p>
            <a:pPr>
              <a:lnSpc>
                <a:spcPct val="90000"/>
              </a:lnSpc>
            </a:pPr>
            <a:r>
              <a:rPr lang="en-US" altLang="en-NL" sz="3000"/>
              <a:t>Pea berry is that variety of coffee that has one berry.</a:t>
            </a:r>
          </a:p>
          <a:p>
            <a:pPr>
              <a:lnSpc>
                <a:spcPct val="90000"/>
              </a:lnSpc>
            </a:pPr>
            <a:endParaRPr lang="en-US" altLang="en-NL" sz="3000"/>
          </a:p>
          <a:p>
            <a:pPr>
              <a:lnSpc>
                <a:spcPct val="90000"/>
              </a:lnSpc>
            </a:pPr>
            <a:r>
              <a:rPr lang="en-US" altLang="en-NL" sz="3000"/>
              <a:t>Flavours and characteristic of coffee varies from place to place depending on the following factors:</a:t>
            </a:r>
          </a:p>
          <a:p>
            <a:pPr lvl="1">
              <a:lnSpc>
                <a:spcPct val="90000"/>
              </a:lnSpc>
            </a:pPr>
            <a:r>
              <a:rPr lang="en-US" altLang="en-NL" sz="2600"/>
              <a:t>Climatic</a:t>
            </a:r>
          </a:p>
          <a:p>
            <a:pPr lvl="1">
              <a:lnSpc>
                <a:spcPct val="90000"/>
              </a:lnSpc>
            </a:pPr>
            <a:r>
              <a:rPr lang="en-US" altLang="en-NL" sz="2600"/>
              <a:t>Topography</a:t>
            </a:r>
          </a:p>
          <a:p>
            <a:pPr lvl="1">
              <a:lnSpc>
                <a:spcPct val="90000"/>
              </a:lnSpc>
            </a:pPr>
            <a:r>
              <a:rPr lang="en-US" altLang="en-NL" sz="2600"/>
              <a:t>Variety of plant</a:t>
            </a:r>
          </a:p>
          <a:p>
            <a:pPr lvl="1">
              <a:lnSpc>
                <a:spcPct val="90000"/>
              </a:lnSpc>
            </a:pPr>
            <a:r>
              <a:rPr lang="en-US" altLang="en-NL" sz="2600"/>
              <a:t>Soil type</a:t>
            </a:r>
          </a:p>
          <a:p>
            <a:pPr>
              <a:lnSpc>
                <a:spcPct val="90000"/>
              </a:lnSpc>
            </a:pPr>
            <a:endParaRPr lang="en-US" altLang="en-NL" sz="3000"/>
          </a:p>
          <a:p>
            <a:pPr lvl="1">
              <a:lnSpc>
                <a:spcPct val="90000"/>
              </a:lnSpc>
            </a:pPr>
            <a:endParaRPr lang="en-US" altLang="en-NL" sz="2600"/>
          </a:p>
          <a:p>
            <a:pPr>
              <a:lnSpc>
                <a:spcPct val="90000"/>
              </a:lnSpc>
            </a:pPr>
            <a:endParaRPr lang="en-US" altLang="en-NL"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3133CE3F-741E-418A-BA06-C28A1B2B2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  PLANTATION TO CUP</a:t>
            </a:r>
            <a:endParaRPr lang="en-US" altLang="en-NL">
              <a:solidFill>
                <a:srgbClr val="993300"/>
              </a:solidFill>
            </a:endParaRP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E9021F2D-4330-45EA-B244-DB09532F7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791200"/>
          </a:xfrm>
        </p:spPr>
        <p:txBody>
          <a:bodyPr/>
          <a:lstStyle/>
          <a:p>
            <a:endParaRPr lang="en-US" altLang="en-NL" sz="3000"/>
          </a:p>
          <a:p>
            <a:pPr lvl="1">
              <a:buFontTx/>
              <a:buNone/>
            </a:pPr>
            <a:endParaRPr lang="en-US" altLang="en-NL" sz="2600"/>
          </a:p>
          <a:p>
            <a:endParaRPr lang="en-US" altLang="en-NL" sz="3000"/>
          </a:p>
        </p:txBody>
      </p:sp>
      <p:sp>
        <p:nvSpPr>
          <p:cNvPr id="151556" name="Oval 4">
            <a:extLst>
              <a:ext uri="{FF2B5EF4-FFF2-40B4-BE49-F238E27FC236}">
                <a16:creationId xmlns:a16="http://schemas.microsoft.com/office/drawing/2014/main" id="{7FA3032F-1D20-4539-BC5F-AA6DD504E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524000"/>
            <a:ext cx="4648200" cy="914400"/>
          </a:xfrm>
          <a:prstGeom prst="ellipse">
            <a:avLst/>
          </a:prstGeom>
          <a:gradFill rotWithShape="0">
            <a:gsLst>
              <a:gs pos="0">
                <a:srgbClr val="993300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NL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HARVEST</a:t>
            </a:r>
            <a:endParaRPr lang="en-AU" altLang="en-NL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1557" name="Oval 5">
            <a:extLst>
              <a:ext uri="{FF2B5EF4-FFF2-40B4-BE49-F238E27FC236}">
                <a16:creationId xmlns:a16="http://schemas.microsoft.com/office/drawing/2014/main" id="{13713D3F-A0C7-477D-8798-DBAD972B1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352800"/>
            <a:ext cx="4648200" cy="914400"/>
          </a:xfrm>
          <a:prstGeom prst="ellipse">
            <a:avLst/>
          </a:prstGeom>
          <a:gradFill rotWithShape="0">
            <a:gsLst>
              <a:gs pos="0">
                <a:srgbClr val="9933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NL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CURING</a:t>
            </a:r>
            <a:endParaRPr lang="en-AU" altLang="en-NL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1558" name="Oval 6">
            <a:extLst>
              <a:ext uri="{FF2B5EF4-FFF2-40B4-BE49-F238E27FC236}">
                <a16:creationId xmlns:a16="http://schemas.microsoft.com/office/drawing/2014/main" id="{3A0B025D-2863-48EA-8CEA-BA0056B09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257800"/>
            <a:ext cx="4648200" cy="914400"/>
          </a:xfrm>
          <a:prstGeom prst="ellipse">
            <a:avLst/>
          </a:prstGeom>
          <a:gradFill rotWithShape="0">
            <a:gsLst>
              <a:gs pos="0">
                <a:srgbClr val="9933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NL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ROASTING</a:t>
            </a:r>
            <a:endParaRPr lang="en-AU" altLang="en-NL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1560" name="AutoShape 8">
            <a:extLst>
              <a:ext uri="{FF2B5EF4-FFF2-40B4-BE49-F238E27FC236}">
                <a16:creationId xmlns:a16="http://schemas.microsoft.com/office/drawing/2014/main" id="{7870E4AD-56E0-43CF-A432-F6003480D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438400"/>
            <a:ext cx="914400" cy="914400"/>
          </a:xfrm>
          <a:prstGeom prst="lightningBol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1561" name="AutoShape 9">
            <a:extLst>
              <a:ext uri="{FF2B5EF4-FFF2-40B4-BE49-F238E27FC236}">
                <a16:creationId xmlns:a16="http://schemas.microsoft.com/office/drawing/2014/main" id="{FFC0CBD4-814C-49DA-985A-7A08FA61C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267200"/>
            <a:ext cx="914400" cy="914400"/>
          </a:xfrm>
          <a:prstGeom prst="lightningBol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8FFE0891-CAF9-4A63-BC0F-E4432D51CA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  PLANTATION TO CUP</a:t>
            </a:r>
            <a:endParaRPr lang="en-US" altLang="en-NL">
              <a:solidFill>
                <a:srgbClr val="993300"/>
              </a:solidFill>
            </a:endParaRP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9F9ADF5A-1923-427A-9099-4A5EEB8CDF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791200"/>
          </a:xfrm>
        </p:spPr>
        <p:txBody>
          <a:bodyPr/>
          <a:lstStyle/>
          <a:p>
            <a:endParaRPr lang="en-US" altLang="en-NL" sz="3000"/>
          </a:p>
          <a:p>
            <a:pPr lvl="1">
              <a:buFontTx/>
              <a:buNone/>
            </a:pPr>
            <a:endParaRPr lang="en-US" altLang="en-NL" sz="2600"/>
          </a:p>
          <a:p>
            <a:endParaRPr lang="en-US" altLang="en-NL" sz="3000"/>
          </a:p>
        </p:txBody>
      </p:sp>
      <p:sp>
        <p:nvSpPr>
          <p:cNvPr id="152580" name="Oval 4">
            <a:extLst>
              <a:ext uri="{FF2B5EF4-FFF2-40B4-BE49-F238E27FC236}">
                <a16:creationId xmlns:a16="http://schemas.microsoft.com/office/drawing/2014/main" id="{15F2145B-79E2-4CF9-BD02-EF1E8A0FA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524000"/>
            <a:ext cx="4648200" cy="914400"/>
          </a:xfrm>
          <a:prstGeom prst="ellipse">
            <a:avLst/>
          </a:prstGeom>
          <a:gradFill rotWithShape="0">
            <a:gsLst>
              <a:gs pos="0">
                <a:srgbClr val="993300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NL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GRINDING</a:t>
            </a:r>
            <a:endParaRPr lang="en-AU" altLang="en-NL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2581" name="Oval 5">
            <a:extLst>
              <a:ext uri="{FF2B5EF4-FFF2-40B4-BE49-F238E27FC236}">
                <a16:creationId xmlns:a16="http://schemas.microsoft.com/office/drawing/2014/main" id="{29E0B970-678F-44C4-8226-5489222D8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352800"/>
            <a:ext cx="4648200" cy="914400"/>
          </a:xfrm>
          <a:prstGeom prst="ellipse">
            <a:avLst/>
          </a:prstGeom>
          <a:gradFill rotWithShape="0">
            <a:gsLst>
              <a:gs pos="0">
                <a:srgbClr val="9933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NL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BLENDING</a:t>
            </a:r>
            <a:endParaRPr lang="en-AU" altLang="en-NL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2582" name="Oval 6">
            <a:extLst>
              <a:ext uri="{FF2B5EF4-FFF2-40B4-BE49-F238E27FC236}">
                <a16:creationId xmlns:a16="http://schemas.microsoft.com/office/drawing/2014/main" id="{3E97773D-3AEB-4A63-A8C7-3840A33EC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257800"/>
            <a:ext cx="4648200" cy="914400"/>
          </a:xfrm>
          <a:prstGeom prst="ellipse">
            <a:avLst/>
          </a:prstGeom>
          <a:gradFill rotWithShape="0">
            <a:gsLst>
              <a:gs pos="0">
                <a:srgbClr val="9933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NL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BREWING</a:t>
            </a:r>
            <a:endParaRPr lang="en-AU" altLang="en-NL" sz="3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2583" name="AutoShape 7">
            <a:extLst>
              <a:ext uri="{FF2B5EF4-FFF2-40B4-BE49-F238E27FC236}">
                <a16:creationId xmlns:a16="http://schemas.microsoft.com/office/drawing/2014/main" id="{1DF9B7E3-3F04-4054-82DA-28006D81F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438400"/>
            <a:ext cx="914400" cy="914400"/>
          </a:xfrm>
          <a:prstGeom prst="lightningBol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2584" name="AutoShape 8">
            <a:extLst>
              <a:ext uri="{FF2B5EF4-FFF2-40B4-BE49-F238E27FC236}">
                <a16:creationId xmlns:a16="http://schemas.microsoft.com/office/drawing/2014/main" id="{D8FA8706-CB30-4994-A1BD-FE4830BC0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343400"/>
            <a:ext cx="914400" cy="914400"/>
          </a:xfrm>
          <a:prstGeom prst="lightningBol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>
            <a:extLst>
              <a:ext uri="{FF2B5EF4-FFF2-40B4-BE49-F238E27FC236}">
                <a16:creationId xmlns:a16="http://schemas.microsoft.com/office/drawing/2014/main" id="{7FA99CAF-8DE9-4683-9DBE-BC8BBBEA9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NL"/>
              <a:t>Coffee berries ripen after 8-10 months after flowering.</a:t>
            </a:r>
          </a:p>
          <a:p>
            <a:endParaRPr lang="en-US" altLang="en-NL"/>
          </a:p>
          <a:p>
            <a:r>
              <a:rPr lang="en-US" altLang="en-NL"/>
              <a:t>In most countries with the exception of countries close to Equator, Coffee crops are harvested once a year.</a:t>
            </a:r>
          </a:p>
          <a:p>
            <a:endParaRPr lang="en-US" altLang="en-NL"/>
          </a:p>
          <a:p>
            <a:endParaRPr lang="en-AU" altLang="en-NL"/>
          </a:p>
        </p:txBody>
      </p:sp>
      <p:sp>
        <p:nvSpPr>
          <p:cNvPr id="153604" name="Rectangle 4">
            <a:extLst>
              <a:ext uri="{FF2B5EF4-FFF2-40B4-BE49-F238E27FC236}">
                <a16:creationId xmlns:a16="http://schemas.microsoft.com/office/drawing/2014/main" id="{C9C1B47B-26DE-4F6E-8D8A-26FAB333A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HARVEST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>
            <a:extLst>
              <a:ext uri="{FF2B5EF4-FFF2-40B4-BE49-F238E27FC236}">
                <a16:creationId xmlns:a16="http://schemas.microsoft.com/office/drawing/2014/main" id="{EC275FB3-49C9-49DB-BCCD-672333C9F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7848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827" name="Rectangle 3">
            <a:extLst>
              <a:ext uri="{FF2B5EF4-FFF2-40B4-BE49-F238E27FC236}">
                <a16:creationId xmlns:a16="http://schemas.microsoft.com/office/drawing/2014/main" id="{84A1E30B-F2DB-4721-A93C-8B17D4A7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NL" sz="4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PLANTATION</a:t>
            </a:r>
            <a:endParaRPr lang="en-US" altLang="en-NL" sz="440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CC18017B-5FBA-4B6A-90B0-143C9339B2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NL"/>
              <a:t>Harvest -  </a:t>
            </a:r>
            <a:r>
              <a:rPr lang="en-US" altLang="en-NL" sz="3000"/>
              <a:t>in North - April-August 				  in South - September to December</a:t>
            </a:r>
          </a:p>
          <a:p>
            <a:endParaRPr lang="en-US" altLang="en-NL"/>
          </a:p>
          <a:p>
            <a:r>
              <a:rPr lang="en-US" altLang="en-NL"/>
              <a:t>Berries are harvest manually, they are hand picked or strip picked.</a:t>
            </a:r>
          </a:p>
          <a:p>
            <a:endParaRPr lang="en-US" altLang="en-NL"/>
          </a:p>
          <a:p>
            <a:endParaRPr lang="en-AU" altLang="en-NL"/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670F9FCC-58DF-49E2-B197-9B318AB1F4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HARVEST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>
            <a:extLst>
              <a:ext uri="{FF2B5EF4-FFF2-40B4-BE49-F238E27FC236}">
                <a16:creationId xmlns:a16="http://schemas.microsoft.com/office/drawing/2014/main" id="{8A50C000-B8FA-424C-8A3F-B8C1B740B8B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2725" y="1981200"/>
            <a:ext cx="6178550" cy="4114800"/>
          </a:xfrm>
        </p:spPr>
      </p:pic>
      <p:sp>
        <p:nvSpPr>
          <p:cNvPr id="207875" name="Rectangle 3">
            <a:extLst>
              <a:ext uri="{FF2B5EF4-FFF2-40B4-BE49-F238E27FC236}">
                <a16:creationId xmlns:a16="http://schemas.microsoft.com/office/drawing/2014/main" id="{975AFDD4-5C83-40D0-8FF3-B336C53C2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HARVEST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BA85CB46-8CD7-4559-BBFA-645AEF375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 sz="2800"/>
              <a:t>Once the berries are picked, they are process by two methods: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en-NL" sz="3000" u="sng"/>
              <a:t>Wet Curing 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/>
              <a:t>Flesh of berries are stripped.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/>
              <a:t>Berries are soaked in water for 12-36 hours, to loosen the sticky inner protective coat which envelops the parchments, this is removed and the berries are dried in sun.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/>
              <a:t>Huller removes dried parchment.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US" altLang="en-NL"/>
          </a:p>
          <a:p>
            <a:pPr marL="609600" indent="-609600">
              <a:lnSpc>
                <a:spcPct val="90000"/>
              </a:lnSpc>
            </a:pPr>
            <a:endParaRPr lang="en-US" altLang="en-NL" sz="2800" u="sng"/>
          </a:p>
          <a:p>
            <a:pPr marL="609600" indent="-609600">
              <a:lnSpc>
                <a:spcPct val="90000"/>
              </a:lnSpc>
            </a:pPr>
            <a:endParaRPr lang="en-AU" altLang="en-NL" sz="2800"/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ECADC82D-214B-49F2-AE9E-D291BC048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CURING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>
            <a:extLst>
              <a:ext uri="{FF2B5EF4-FFF2-40B4-BE49-F238E27FC236}">
                <a16:creationId xmlns:a16="http://schemas.microsoft.com/office/drawing/2014/main" id="{77E0BB72-4D6C-4A0C-89E0-B35CF77FE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B41150A9-AE99-41D5-BEC5-727B5DA084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 startAt="2"/>
            </a:pPr>
            <a:r>
              <a:rPr lang="en-US" altLang="en-NL" sz="3000" u="sng"/>
              <a:t>Dry Curing 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/>
              <a:t>This is the older method of the two, more natural way of curing coffee.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/>
              <a:t>Berries are washed and dried in sunshine for 2-3 weeks.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US" altLang="en-NL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/>
              <a:t>Finally the beans are put in milling machines to remove parchment.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 u="sng"/>
          </a:p>
          <a:p>
            <a:pPr marL="609600" indent="-609600">
              <a:lnSpc>
                <a:spcPct val="90000"/>
              </a:lnSpc>
            </a:pPr>
            <a:endParaRPr lang="en-AU" altLang="en-NL" sz="2800"/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73188B0F-6C75-47F5-BB60-8DF471091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CURING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>
            <a:extLst>
              <a:ext uri="{FF2B5EF4-FFF2-40B4-BE49-F238E27FC236}">
                <a16:creationId xmlns:a16="http://schemas.microsoft.com/office/drawing/2014/main" id="{D9B06E99-4AA7-42EB-8C14-E88BFBED6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6294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6851" name="Rectangle 3">
            <a:extLst>
              <a:ext uri="{FF2B5EF4-FFF2-40B4-BE49-F238E27FC236}">
                <a16:creationId xmlns:a16="http://schemas.microsoft.com/office/drawing/2014/main" id="{62C0FE51-571E-4E67-9A7C-2D96B3C0D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04800"/>
            <a:ext cx="7772400" cy="1143000"/>
          </a:xfrm>
          <a:prstGeom prst="rect">
            <a:avLst/>
          </a:prstGeo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NL" sz="4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DRYING</a:t>
            </a:r>
            <a:endParaRPr lang="en-US" altLang="en-NL" sz="440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8CEA3369-484C-4F73-B77B-96B72D272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en-NL"/>
              <a:t>After being cured the beans are graded as per size, shape &amp; weight of the beans.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As per grades, beans are packed in sacks.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Countries importing and exporting beans, prefer it unroasted.</a:t>
            </a:r>
          </a:p>
          <a:p>
            <a:pPr marL="609600" indent="-609600"/>
            <a:endParaRPr lang="en-AU" altLang="en-NL"/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869EB51F-F91E-4E36-8020-1B912A1B9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SORTING AND GRADING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7A69A762-EA32-4E47-967A-31190A342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 sz="2800"/>
              <a:t>Aroma of coffee is developed by the high temperatures to which the beans are subjected during roasting or broiling.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/>
          </a:p>
          <a:p>
            <a:pPr marL="609600" indent="-609600">
              <a:lnSpc>
                <a:spcPct val="90000"/>
              </a:lnSpc>
            </a:pPr>
            <a:r>
              <a:rPr lang="en-US" altLang="en-NL" sz="2800"/>
              <a:t>Temperatures are raised progressively to 200-220</a:t>
            </a:r>
            <a:r>
              <a:rPr lang="en-US" altLang="en-NL" sz="2800">
                <a:cs typeface="Times New Roman" panose="02020603050405020304" pitchFamily="18" charset="0"/>
              </a:rPr>
              <a:t>º C.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>
              <a:cs typeface="Times New Roman" panose="02020603050405020304" pitchFamily="18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n-US" altLang="en-NL" sz="2800"/>
              <a:t>As a result of this process, 20% of water content is evaporated, starch converts to sugar and gases are released, thereby reducing weight between 14-23%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/>
          </a:p>
          <a:p>
            <a:pPr marL="609600" indent="-609600">
              <a:lnSpc>
                <a:spcPct val="90000"/>
              </a:lnSpc>
            </a:pPr>
            <a:endParaRPr lang="en-AU" altLang="en-NL" sz="2800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78603AAD-5658-4D0F-8260-377EAFF0C4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ROASTING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10ED7294-7ACB-4838-89F0-0F1DEB7EEF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en-NL"/>
              <a:t>Beans become deep, rich and brown in colour, their texture becomes porous and crumbly.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Most important phenomenon that occurs at this stage is the development of aroma of coffee. </a:t>
            </a:r>
          </a:p>
          <a:p>
            <a:pPr marL="609600" indent="-609600"/>
            <a:endParaRPr lang="en-US" altLang="en-NL"/>
          </a:p>
          <a:p>
            <a:pPr marL="609600" indent="-609600"/>
            <a:endParaRPr lang="en-AU" altLang="en-NL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364894E9-7C6D-42B0-B374-397CDFBB54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ROASTING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1B3E32C5-11DB-488D-A8C6-A2436BD90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en-NL"/>
              <a:t>Roasting should be done evenly.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Over roasting can destroy flavours and aroma of coffee.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Under roasted beans produce flat and dull coffee.</a:t>
            </a:r>
          </a:p>
          <a:p>
            <a:pPr marL="609600" indent="-609600"/>
            <a:endParaRPr lang="en-US" altLang="en-NL"/>
          </a:p>
          <a:p>
            <a:pPr marL="609600" indent="-609600"/>
            <a:endParaRPr lang="en-AU" altLang="en-NL"/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A5FADECA-59D3-4A28-B16A-8ECF4ABB4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ROASTING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D125F0AF-1F1F-47D1-8575-DC668F5F8C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en-NL"/>
              <a:t>In olden days coffee was rotated in a metal cylinder over a source of heat.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Hot air is propelled by blower into rotating metal cylinder containing the coffee, it ensures even roasting.</a:t>
            </a:r>
          </a:p>
          <a:p>
            <a:pPr marL="609600" indent="-609600"/>
            <a:endParaRPr lang="en-AU" altLang="en-NL"/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5E7D5614-7122-4B4E-A214-D58BF10C09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ROASTING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8DA9BB48-B77C-45B1-9810-4778E9E52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Coffee is immediately cooled in vats where it is continuously stirred and subjected to cold air propelled by a blower.</a:t>
            </a:r>
          </a:p>
          <a:p>
            <a:pPr marL="609600" indent="-609600">
              <a:lnSpc>
                <a:spcPct val="90000"/>
              </a:lnSpc>
            </a:pPr>
            <a:endParaRPr lang="en-US" altLang="en-NL"/>
          </a:p>
          <a:p>
            <a:pPr marL="609600" indent="-609600">
              <a:lnSpc>
                <a:spcPct val="90000"/>
              </a:lnSpc>
            </a:pPr>
            <a:r>
              <a:rPr lang="en-US" altLang="en-NL"/>
              <a:t>Good quality coffees are sorted by electronic sorter to eliminate seeds that are burnt or under done.</a:t>
            </a:r>
          </a:p>
          <a:p>
            <a:pPr marL="609600" indent="-609600">
              <a:lnSpc>
                <a:spcPct val="90000"/>
              </a:lnSpc>
            </a:pPr>
            <a:endParaRPr lang="en-AU" altLang="en-NL"/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EEFB4F47-ABC9-4766-AD67-D739E6081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ROASTING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A16FE746-76A1-4AE1-8F9E-1A21B2CCCC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Coffee roast differs from one another due to the the colour of the beans after being roasted.</a:t>
            </a:r>
          </a:p>
          <a:p>
            <a:pPr marL="609600" indent="-609600">
              <a:lnSpc>
                <a:spcPct val="90000"/>
              </a:lnSpc>
            </a:pPr>
            <a:endParaRPr lang="en-US" altLang="en-NL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Light City Roast – Cinnamon coloured, light flavour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City Roast – Light roast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Full city roast – Dark brown, hearty flavoured.</a:t>
            </a:r>
          </a:p>
          <a:p>
            <a:pPr marL="609600" indent="-609600">
              <a:lnSpc>
                <a:spcPct val="90000"/>
              </a:lnSpc>
            </a:pPr>
            <a:endParaRPr lang="en-AU" altLang="en-NL" sz="3000"/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15B86EC1-3078-4C6C-A357-000F85BEC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TYPES OF ROAST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D019B895-FE19-4D45-BF80-5E472E6B1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Brazilian Roast – A shade darker than full city roast, has traces of oil.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French City Roast – Burnt amber colour.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Turkish Roast – Very dark coloured roast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Italian Roast – Almost black in colour, yields darkest and heaviest coffees.</a:t>
            </a:r>
          </a:p>
          <a:p>
            <a:pPr marL="609600" indent="-609600">
              <a:lnSpc>
                <a:spcPct val="90000"/>
              </a:lnSpc>
            </a:pPr>
            <a:endParaRPr lang="en-AU" altLang="en-NL" sz="3000"/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BA65B239-1CE4-4591-9125-C90656CB26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TYPES OF ROAST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74951226-766C-4B3C-B8B6-C1A2B096AC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 sz="3000"/>
              <a:t>Usually coffee is bought without being ground.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3000"/>
          </a:p>
          <a:p>
            <a:pPr marL="609600" indent="-609600">
              <a:lnSpc>
                <a:spcPct val="90000"/>
              </a:lnSpc>
            </a:pPr>
            <a:r>
              <a:rPr lang="en-US" altLang="en-NL" sz="3000"/>
              <a:t>Must always be ground immediately before consumption.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3000"/>
          </a:p>
          <a:p>
            <a:pPr marL="609600" indent="-609600">
              <a:lnSpc>
                <a:spcPct val="90000"/>
              </a:lnSpc>
            </a:pPr>
            <a:r>
              <a:rPr lang="en-US" altLang="en-NL" sz="3000"/>
              <a:t>Industrial grinding happens in machines with serrated or scored rollers, set at progressively smaller gaps, that first cracks the bean and then cuts it into smaller particles desired. </a:t>
            </a:r>
            <a:endParaRPr lang="en-AU" altLang="en-NL" sz="3000"/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3883CFD4-7C99-48D5-B375-E4A7209D8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GRINDING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A28F66AF-5901-49AD-9264-8405CC43F4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The degree of fineness is important, 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2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200"/>
              <a:t>If it is too coarse, water filters through too fast, does not pick up any flavours.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2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200"/>
              <a:t>If it is too fine, water filter too slowly, thereby retaining particles and making it too bitter.</a:t>
            </a:r>
            <a:endParaRPr lang="en-AU" altLang="en-NL" sz="3200"/>
          </a:p>
        </p:txBody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213BD029-6334-4BC3-A5A1-1D3AB8A0F1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GRINDING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80104898-1F98-4C60-A1EA-12CEA6C32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/>
            <a:r>
              <a:rPr lang="en-US" altLang="en-NL"/>
              <a:t>In hotels or small scale grinding, coffee is ground in electric grinder or manual grinder.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There are various types of coffee grinds, meant for specific type of coffee.</a:t>
            </a:r>
            <a:endParaRPr lang="en-AU" altLang="en-NL" sz="3600"/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C14BCD0B-641A-4D79-8EE4-99D6EB8FF8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GRINDING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3" name="Picture 3">
            <a:extLst>
              <a:ext uri="{FF2B5EF4-FFF2-40B4-BE49-F238E27FC236}">
                <a16:creationId xmlns:a16="http://schemas.microsoft.com/office/drawing/2014/main" id="{DC66001E-1F15-484F-86A2-0584D7C8BB4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1905000"/>
            <a:ext cx="5486400" cy="4419600"/>
          </a:xfrm>
        </p:spPr>
      </p:pic>
      <p:sp>
        <p:nvSpPr>
          <p:cNvPr id="209924" name="Rectangle 4">
            <a:extLst>
              <a:ext uri="{FF2B5EF4-FFF2-40B4-BE49-F238E27FC236}">
                <a16:creationId xmlns:a16="http://schemas.microsoft.com/office/drawing/2014/main" id="{09FD216B-759F-4C21-8C95-5EBF836FD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GRINDERS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1F5A8DB6-032C-44E9-BCD2-32ADE72CB6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 sz="2800"/>
              <a:t>Pulverized – Very fine grind, used for Turkish coffee.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/>
          </a:p>
          <a:p>
            <a:pPr marL="609600" indent="-609600">
              <a:lnSpc>
                <a:spcPct val="90000"/>
              </a:lnSpc>
            </a:pPr>
            <a:r>
              <a:rPr lang="en-US" altLang="en-NL" sz="2800"/>
              <a:t>Very fine – Used for filter coffee.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/>
          </a:p>
          <a:p>
            <a:pPr marL="609600" indent="-609600">
              <a:lnSpc>
                <a:spcPct val="90000"/>
              </a:lnSpc>
            </a:pPr>
            <a:r>
              <a:rPr lang="en-US" altLang="en-NL" sz="2800"/>
              <a:t>Fine espresso – Used for espresso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/>
          </a:p>
          <a:p>
            <a:pPr marL="609600" indent="-609600">
              <a:lnSpc>
                <a:spcPct val="90000"/>
              </a:lnSpc>
            </a:pPr>
            <a:r>
              <a:rPr lang="en-US" altLang="en-NL" sz="2800"/>
              <a:t>Medium – Used for percolators, coffee jugs etc.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/>
          </a:p>
          <a:p>
            <a:pPr marL="609600" indent="-609600">
              <a:lnSpc>
                <a:spcPct val="90000"/>
              </a:lnSpc>
            </a:pPr>
            <a:r>
              <a:rPr lang="en-US" altLang="en-NL" sz="2800"/>
              <a:t>Coarse – For jug coffees only</a:t>
            </a:r>
          </a:p>
          <a:p>
            <a:pPr marL="609600" indent="-609600">
              <a:lnSpc>
                <a:spcPct val="90000"/>
              </a:lnSpc>
            </a:pPr>
            <a:endParaRPr lang="en-US" altLang="en-NL" sz="2800"/>
          </a:p>
          <a:p>
            <a:pPr marL="609600" indent="-609600">
              <a:lnSpc>
                <a:spcPct val="90000"/>
              </a:lnSpc>
            </a:pPr>
            <a:endParaRPr lang="en-AU" altLang="en-NL" sz="2800"/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467DE2D2-2B53-4619-BCE2-5E52DBB78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TYPES OF GRIND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4ACEF954-A7FA-4393-A882-2F739A6C1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/>
            <a:r>
              <a:rPr lang="en-US" altLang="en-NL"/>
              <a:t>Blending is carried out to:</a:t>
            </a:r>
          </a:p>
          <a:p>
            <a:pPr marL="990600" lvl="1" indent="-533400"/>
            <a:r>
              <a:rPr lang="en-US" altLang="en-NL"/>
              <a:t>Enhance flavours of coffee</a:t>
            </a:r>
          </a:p>
          <a:p>
            <a:pPr marL="990600" lvl="1" indent="-533400"/>
            <a:r>
              <a:rPr lang="en-US" altLang="en-NL"/>
              <a:t>produce uniform taste and flavour.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Can be done before or after grinding.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Arabica and Robusta blends very well.</a:t>
            </a:r>
          </a:p>
          <a:p>
            <a:pPr marL="609600" indent="-609600"/>
            <a:endParaRPr lang="en-AU" altLang="en-NL"/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E4985416-6591-457E-B43D-2EB8CF0487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BLENDING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24592A6A-526F-4296-992B-B30E8E47A4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/>
            <a:r>
              <a:rPr lang="en-US" altLang="en-NL"/>
              <a:t>Some planter also add chicory for blending.</a:t>
            </a:r>
          </a:p>
          <a:p>
            <a:pPr marL="609600" indent="-609600"/>
            <a:endParaRPr lang="en-US" altLang="en-NL"/>
          </a:p>
          <a:p>
            <a:pPr marL="609600" indent="-609600"/>
            <a:r>
              <a:rPr lang="en-US" altLang="en-NL"/>
              <a:t>Coffees can be made by blending 4-5 types of beans and as many as 12-15 types of beans.</a:t>
            </a:r>
            <a:endParaRPr lang="en-AU" altLang="en-NL"/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9A0827F4-877C-45BB-B2F5-8D39696191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BLENDING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62812308-039A-4A5B-90D7-2B50A902D1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Is done in order to avoid moisture from reaching the coffee.</a:t>
            </a:r>
          </a:p>
          <a:p>
            <a:pPr marL="609600" indent="-609600">
              <a:lnSpc>
                <a:spcPct val="90000"/>
              </a:lnSpc>
            </a:pPr>
            <a:endParaRPr lang="en-US" altLang="en-NL"/>
          </a:p>
          <a:p>
            <a:pPr marL="609600" indent="-609600">
              <a:lnSpc>
                <a:spcPct val="90000"/>
              </a:lnSpc>
            </a:pPr>
            <a:r>
              <a:rPr lang="en-US" altLang="en-NL"/>
              <a:t>Coffee looses its aromatic qualities very rapidly, therefore must be stored in air tight containers or properly sealed packets.</a:t>
            </a:r>
          </a:p>
          <a:p>
            <a:pPr marL="609600" indent="-609600">
              <a:lnSpc>
                <a:spcPct val="90000"/>
              </a:lnSpc>
            </a:pPr>
            <a:endParaRPr lang="en-US" altLang="en-NL"/>
          </a:p>
          <a:p>
            <a:pPr marL="609600" indent="-609600">
              <a:lnSpc>
                <a:spcPct val="90000"/>
              </a:lnSpc>
            </a:pPr>
            <a:r>
              <a:rPr lang="en-US" altLang="en-NL"/>
              <a:t>Plastic packets, aluminum and other cellulose packaging is used to seal coffee.</a:t>
            </a:r>
            <a:endParaRPr lang="en-AU" altLang="en-NL"/>
          </a:p>
        </p:txBody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67C864E1-7AF6-4C19-A496-39C897272C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PACKAGING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6F5AE83F-1646-482A-B59E-78CCE2313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altLang="en-NL" b="1">
                <a:effectLst>
                  <a:outerShdw blurRad="38100" dist="38100" dir="2700000" algn="tl">
                    <a:srgbClr val="FFFFFF"/>
                  </a:outerShdw>
                </a:effectLst>
              </a:rPr>
              <a:t>TYPES OF COFFEE</a:t>
            </a:r>
            <a:endParaRPr lang="en-AU" altLang="en-NL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555C928A-A674-4E65-B79D-752F3FB85C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NL"/>
              <a:t>Instant Coffee</a:t>
            </a:r>
          </a:p>
          <a:p>
            <a:endParaRPr lang="en-US" altLang="en-NL"/>
          </a:p>
          <a:p>
            <a:r>
              <a:rPr lang="en-US" altLang="en-NL"/>
              <a:t>Decaffeinated coffee</a:t>
            </a:r>
          </a:p>
          <a:p>
            <a:endParaRPr lang="en-US" altLang="en-NL"/>
          </a:p>
          <a:p>
            <a:r>
              <a:rPr lang="en-US" altLang="en-NL"/>
              <a:t>Flavoured coffee</a:t>
            </a:r>
          </a:p>
          <a:p>
            <a:endParaRPr lang="en-US" altLang="en-NL"/>
          </a:p>
          <a:p>
            <a:r>
              <a:rPr lang="en-US" altLang="en-NL"/>
              <a:t>Organic coffee</a:t>
            </a:r>
            <a:endParaRPr lang="en-AU" altLang="en-NL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C4C04BBD-757C-4802-99FA-9514C6EEBA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Made by two methods: 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/>
          </a:p>
          <a:p>
            <a:pPr marL="990600" lvl="1" indent="-533400">
              <a:lnSpc>
                <a:spcPct val="90000"/>
              </a:lnSpc>
            </a:pPr>
            <a:r>
              <a:rPr lang="en-US" altLang="en-NL" i="1"/>
              <a:t>Freeze drying</a:t>
            </a:r>
            <a:r>
              <a:rPr lang="en-US" altLang="en-NL"/>
              <a:t> – Coffee is percolated and is frozen, moisture is removed through vaccum pump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/>
          </a:p>
          <a:p>
            <a:pPr marL="990600" lvl="1" indent="-533400">
              <a:lnSpc>
                <a:spcPct val="90000"/>
              </a:lnSpc>
            </a:pPr>
            <a:r>
              <a:rPr lang="en-US" altLang="en-NL" i="1"/>
              <a:t>spray drying</a:t>
            </a:r>
            <a:r>
              <a:rPr lang="en-US" altLang="en-NL"/>
              <a:t> – Percolated coffee is passed through fine atomizer and the resulting  air is subject to a blast of heated air, this causes water to evaporate leaving coffee powder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US" altLang="en-NL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/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99BECDBD-0702-47E9-9095-CFDAC3078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INSTANT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55B01119-7711-471C-9149-1538E8D00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Can be done by following methods: 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2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Beans are steamed to raise the moisture content, this brings the soluble caffeine to surface, which is washed by organic solvent such as Methylene Chloride.</a:t>
            </a:r>
          </a:p>
          <a:p>
            <a:pPr marL="990600" lvl="1" indent="-533400">
              <a:lnSpc>
                <a:spcPct val="90000"/>
              </a:lnSpc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</a:pPr>
            <a:r>
              <a:rPr lang="en-US" altLang="en-NL" sz="3000"/>
              <a:t>Another way is to water wash beans for long duration to remove caffeine. 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/>
          </a:p>
        </p:txBody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47C2F20A-CBAC-4B65-B127-26DBFBE602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DECAFFEINATED 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7816651E-FDAD-44FD-A8F9-C15BD56C1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The tradition of flavouring coffees began in Middle East where coffees were flavoured with cinnamon and cardamoms.</a:t>
            </a:r>
          </a:p>
          <a:p>
            <a:pPr marL="609600" indent="-609600">
              <a:lnSpc>
                <a:spcPct val="90000"/>
              </a:lnSpc>
            </a:pPr>
            <a:endParaRPr lang="en-US" altLang="en-NL"/>
          </a:p>
          <a:p>
            <a:pPr marL="609600" indent="-609600">
              <a:lnSpc>
                <a:spcPct val="90000"/>
              </a:lnSpc>
            </a:pPr>
            <a:r>
              <a:rPr lang="en-US" altLang="en-NL"/>
              <a:t>Roasted beans are sprayed with oils carrying flavours.</a:t>
            </a:r>
          </a:p>
          <a:p>
            <a:pPr marL="609600" indent="-609600">
              <a:lnSpc>
                <a:spcPct val="90000"/>
              </a:lnSpc>
            </a:pPr>
            <a:endParaRPr lang="en-US" altLang="en-NL"/>
          </a:p>
          <a:p>
            <a:pPr marL="609600" indent="-609600">
              <a:lnSpc>
                <a:spcPct val="90000"/>
              </a:lnSpc>
            </a:pPr>
            <a:r>
              <a:rPr lang="en-US" altLang="en-NL"/>
              <a:t>Flavours are also infused in coffee through syrups such as vanilla, caramel, hazelnut etc.</a:t>
            </a:r>
            <a:endParaRPr lang="en-US" altLang="en-NL" sz="34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/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97B4FA1A-B013-4D5C-A726-2B161DF68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FLAVOURED  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04B85BBB-A67B-492D-AA90-C02294AEC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n-NL"/>
              <a:t>Organic coffees are coffees that are cultivated without use of any pesticides, herbicides and fungicides.</a:t>
            </a:r>
          </a:p>
          <a:p>
            <a:pPr marL="609600" indent="-609600">
              <a:lnSpc>
                <a:spcPct val="90000"/>
              </a:lnSpc>
            </a:pPr>
            <a:endParaRPr lang="en-US" altLang="en-NL"/>
          </a:p>
          <a:p>
            <a:pPr marL="609600" indent="-609600">
              <a:lnSpc>
                <a:spcPct val="90000"/>
              </a:lnSpc>
            </a:pPr>
            <a:r>
              <a:rPr lang="en-US" altLang="en-NL"/>
              <a:t>They are very expensive as the production is limited as well as labour intensive.</a:t>
            </a:r>
          </a:p>
          <a:p>
            <a:pPr marL="609600" indent="-609600">
              <a:lnSpc>
                <a:spcPct val="90000"/>
              </a:lnSpc>
            </a:pPr>
            <a:endParaRPr lang="en-US" altLang="en-NL" sz="3400"/>
          </a:p>
          <a:p>
            <a:pPr marL="609600" indent="-609600">
              <a:lnSpc>
                <a:spcPct val="90000"/>
              </a:lnSpc>
            </a:pPr>
            <a:r>
              <a:rPr lang="en-US" altLang="en-NL" sz="3400"/>
              <a:t>Produced all over the world.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/>
          </a:p>
        </p:txBody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EEF4A652-1C13-45F5-8E86-30DB8DBC83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ORGANIC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CB40AEB8-3A38-4BD2-AB86-05E1F9C717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Jug Coffee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Plunger or Cafeti</a:t>
            </a:r>
            <a:r>
              <a:rPr lang="en-US" altLang="en-NL" sz="3000">
                <a:cs typeface="Times New Roman" panose="02020603050405020304" pitchFamily="18" charset="0"/>
              </a:rPr>
              <a:t>è</a:t>
            </a:r>
            <a:r>
              <a:rPr lang="en-US" altLang="en-NL" sz="3000"/>
              <a:t>re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Cona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Neapolitan flip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Filter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Percolator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Ibrik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Espresso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3000"/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EE47D488-6AC6-44C4-A9BB-16279C3DD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TYPES OF BREWS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9" name="Picture 3">
            <a:extLst>
              <a:ext uri="{FF2B5EF4-FFF2-40B4-BE49-F238E27FC236}">
                <a16:creationId xmlns:a16="http://schemas.microsoft.com/office/drawing/2014/main" id="{9935A5FE-C828-4F14-90B9-19AA93BEFE91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81200"/>
            <a:ext cx="2908300" cy="4114800"/>
          </a:xfrm>
        </p:spPr>
      </p:pic>
      <p:pic>
        <p:nvPicPr>
          <p:cNvPr id="208900" name="Picture 4">
            <a:extLst>
              <a:ext uri="{FF2B5EF4-FFF2-40B4-BE49-F238E27FC236}">
                <a16:creationId xmlns:a16="http://schemas.microsoft.com/office/drawing/2014/main" id="{09EA5E03-5D60-4E9B-B42B-D738DFD4E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33600"/>
            <a:ext cx="304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8901" name="Rectangle 5">
            <a:extLst>
              <a:ext uri="{FF2B5EF4-FFF2-40B4-BE49-F238E27FC236}">
                <a16:creationId xmlns:a16="http://schemas.microsoft.com/office/drawing/2014/main" id="{36630B9F-BBE6-4A31-977D-4F7F45FD53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BREWING EQUIPMENT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8" name="Rectangle 4">
            <a:extLst>
              <a:ext uri="{FF2B5EF4-FFF2-40B4-BE49-F238E27FC236}">
                <a16:creationId xmlns:a16="http://schemas.microsoft.com/office/drawing/2014/main" id="{436A07A3-8097-4278-8539-018541C86C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BREWING EQUIPMENT </a:t>
            </a:r>
          </a:p>
        </p:txBody>
      </p:sp>
      <p:pic>
        <p:nvPicPr>
          <p:cNvPr id="210949" name="Picture 5">
            <a:extLst>
              <a:ext uri="{FF2B5EF4-FFF2-40B4-BE49-F238E27FC236}">
                <a16:creationId xmlns:a16="http://schemas.microsoft.com/office/drawing/2014/main" id="{93582B66-46C7-45B1-A283-C4298B1D2801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981200"/>
            <a:ext cx="3325813" cy="4114800"/>
          </a:xfrm>
        </p:spPr>
      </p:pic>
      <p:pic>
        <p:nvPicPr>
          <p:cNvPr id="210950" name="Picture 6">
            <a:extLst>
              <a:ext uri="{FF2B5EF4-FFF2-40B4-BE49-F238E27FC236}">
                <a16:creationId xmlns:a16="http://schemas.microsoft.com/office/drawing/2014/main" id="{47ED58DC-7200-4609-8C4A-92DC93630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3733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4" name="Picture 4">
            <a:extLst>
              <a:ext uri="{FF2B5EF4-FFF2-40B4-BE49-F238E27FC236}">
                <a16:creationId xmlns:a16="http://schemas.microsoft.com/office/drawing/2014/main" id="{3C443CC5-9E38-4603-B0CC-38F926E60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326707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9685" name="Rectangle 5">
            <a:extLst>
              <a:ext uri="{FF2B5EF4-FFF2-40B4-BE49-F238E27FC236}">
                <a16:creationId xmlns:a16="http://schemas.microsoft.com/office/drawing/2014/main" id="{954EFC72-1199-43BF-A625-2638EA09B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NL" sz="4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BREWING EQUIPMENT</a:t>
            </a:r>
          </a:p>
        </p:txBody>
      </p:sp>
      <p:pic>
        <p:nvPicPr>
          <p:cNvPr id="199686" name="Picture 6">
            <a:extLst>
              <a:ext uri="{FF2B5EF4-FFF2-40B4-BE49-F238E27FC236}">
                <a16:creationId xmlns:a16="http://schemas.microsoft.com/office/drawing/2014/main" id="{D2899434-4D21-4D7D-BD6C-2EC896D42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32766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7FBFA07E-9755-49CF-AD82-17F0363C3E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Espresso/Single espresso/ Ristretto/ Italiano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Double espresso/ Doppio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Americano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Lungo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Cappuccino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3000"/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1074C3F0-57F0-4D03-8D85-2AEF17EC9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COFFEE MENU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D73B4D7B-968C-4EEE-8E17-34B51779BA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Indian Espresso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Romano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Chocolaccino 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Café au lait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Filter coffee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South Indian Coffee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3000"/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D6E1EAA5-EEAC-4B68-916F-3DF80DE55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COFFEE MENU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0E05920E-0407-4EA6-B953-48E76DD4D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Grind the beans immediately before making the coffee.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Select the correct grind of coffee.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Always used fresh water for brewing.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The equipment must be clean and dry before use.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3000"/>
          </a:p>
        </p:txBody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7BD751C4-C7A8-4C85-A025-657D9EB27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BREWING A CUP OF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1DA7755E-FDA4-45BA-9641-2C3632C072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Use approximately 2 tsp of coffee per cup.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Always use fresh grind, do not reuse grounds.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Warm pot and cup before serving coffee.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Drink coffee as soon as it is ready.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26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2600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4362D8A5-893E-40B3-A362-2776B62AD0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BREWING A CUP OF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E1B21F24-4D27-4298-83C9-16FAD23A1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buFontTx/>
              <a:buChar char="•"/>
            </a:pPr>
            <a:r>
              <a:rPr lang="en-US" altLang="en-NL" sz="3400"/>
              <a:t>Weak coffee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endParaRPr lang="en-US" altLang="en-NL" sz="3000"/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Insufficient coffee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Incorrect temperature of water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Stale coffee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Incorrect grind</a:t>
            </a:r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None/>
            </a:pPr>
            <a:endParaRPr lang="en-AU" altLang="en-NL" sz="3400"/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ABE71602-15E1-4EB1-8EA0-B4DB8592E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REASONS FOR BAD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90B9BC5F-6956-4560-AC4A-82E44659DD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buFontTx/>
              <a:buChar char="•"/>
            </a:pPr>
            <a:r>
              <a:rPr lang="en-US" altLang="en-NL" sz="3400"/>
              <a:t>Flat Coffee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endParaRPr lang="en-US" altLang="en-NL" sz="3000"/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Coffee in urn for too long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Dirty equipment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Stale water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Reheated coffee</a:t>
            </a:r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None/>
            </a:pPr>
            <a:endParaRPr lang="en-AU" altLang="en-NL" sz="3400"/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7711AE3A-D761-44F8-8262-087C34E120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REASONS FOR BAD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D6278FCE-7A92-47A4-8C0A-70ACBC0CD2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buFontTx/>
              <a:buChar char="•"/>
            </a:pPr>
            <a:r>
              <a:rPr lang="en-US" altLang="en-NL" sz="3400"/>
              <a:t>Bitter Coffee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endParaRPr lang="en-US" altLang="en-NL" sz="3000"/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Excess coffee powder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Long Infusion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Incorrect roasting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altLang="en-NL" sz="3000"/>
              <a:t>Temperature of infusion too high</a:t>
            </a:r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None/>
            </a:pPr>
            <a:endParaRPr lang="en-AU" altLang="en-NL" sz="3400"/>
          </a:p>
        </p:txBody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8B9B916D-B025-4260-B36C-CCD6A6EF7A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REASONS FOR BAD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A505D685-99DC-4D28-9D13-03487DA90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Air tight containers, away from moisture.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Stored in form of beans, ground before service.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Ground coffee should be consumed within a week.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Never store with highly flavoured items, stored in cool dry and dark place.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3000"/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376BFB22-F65B-454B-A140-C7B5B1349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STORAGE OF COFFEE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417C24F5-ECFE-4A09-93E9-8650C8A9E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Serves café au lait, Cappuccino, Espresso, Filter, Instant, South Indian and Decaffeinated coffee.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We also serve Irish Coffee, Jamaican Coffee and Mexican Coffee.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000"/>
              <a:t>The machines used are ‘EGRO’ and ‘CIMBALLI’ 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0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3000"/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66E7BF3D-D163-4986-960D-75020F382C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COFFEES AT OBEROI HOTELS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9963E07D-7EAA-43AE-AD24-AC6285AF0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400"/>
              <a:t>Nescafe Select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4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400"/>
              <a:t>M</a:t>
            </a:r>
            <a:r>
              <a:rPr lang="en-US" altLang="en-NL" sz="3400">
                <a:cs typeface="Times New Roman" panose="02020603050405020304" pitchFamily="18" charset="0"/>
              </a:rPr>
              <a:t>ö</a:t>
            </a:r>
            <a:r>
              <a:rPr lang="en-US" altLang="en-NL" sz="3400"/>
              <a:t>ven pick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4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400"/>
              <a:t>Lavazza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4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altLang="en-NL" sz="3400"/>
              <a:t>Coorg Coffee beans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400"/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altLang="en-NL" sz="3400"/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AU" altLang="en-NL" sz="3400"/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6439CF52-26E2-46F6-96A8-20366F38A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COFFEE BRANDS AT OBEROI HOTELS</a:t>
            </a:r>
            <a:endParaRPr lang="en-US" altLang="en-NL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7FE2F8D9-5238-45DD-90F7-D0B7AEE14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marL="990600" lvl="1" indent="-533400">
              <a:buFontTx/>
              <a:buChar char="•"/>
            </a:pPr>
            <a:r>
              <a:rPr lang="en-US" altLang="en-NL" sz="3400"/>
              <a:t>Irish Coffee</a:t>
            </a:r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r>
              <a:rPr lang="en-US" altLang="en-NL" sz="3400"/>
              <a:t>Mexican Coffee</a:t>
            </a:r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r>
              <a:rPr lang="en-US" altLang="en-NL" sz="3400"/>
              <a:t>Calypso coffee</a:t>
            </a:r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Char char="•"/>
            </a:pPr>
            <a:endParaRPr lang="en-US" altLang="en-NL" sz="3400"/>
          </a:p>
          <a:p>
            <a:pPr marL="990600" lvl="1" indent="-533400">
              <a:buFontTx/>
              <a:buNone/>
            </a:pPr>
            <a:endParaRPr lang="en-AU" altLang="en-NL" sz="3400"/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9F32718F-597C-4C21-AB0B-1678481C7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  <a:gradFill rotWithShape="0">
            <a:gsLst>
              <a:gs pos="0">
                <a:srgbClr val="CC3300"/>
              </a:gs>
              <a:gs pos="100000">
                <a:schemeClr val="bg1"/>
              </a:gs>
            </a:gsLst>
            <a:lin ang="5400000" scaled="1"/>
          </a:gradFill>
          <a:ln/>
        </p:spPr>
        <p:txBody>
          <a:bodyPr/>
          <a:lstStyle/>
          <a:p>
            <a:r>
              <a:rPr lang="en-US" altLang="en-NL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OTHER COFFEES</a:t>
            </a:r>
            <a:endParaRPr lang="en-US" altLang="en-NL">
              <a:solidFill>
                <a:srgbClr val="993300"/>
              </a:solidFill>
            </a:endParaRPr>
          </a:p>
        </p:txBody>
      </p:sp>
      <p:pic>
        <p:nvPicPr>
          <p:cNvPr id="211972" name="Picture 4">
            <a:extLst>
              <a:ext uri="{FF2B5EF4-FFF2-40B4-BE49-F238E27FC236}">
                <a16:creationId xmlns:a16="http://schemas.microsoft.com/office/drawing/2014/main" id="{AEDC0B50-8AD3-4886-8DFA-37B091797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05000"/>
            <a:ext cx="2971800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1325</TotalTime>
  <Words>1615</Words>
  <Application>Microsoft Office PowerPoint</Application>
  <PresentationFormat>On-screen Show (4:3)</PresentationFormat>
  <Paragraphs>345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Times New Roman</vt:lpstr>
      <vt:lpstr>GothicE</vt:lpstr>
      <vt:lpstr>Wingdings</vt:lpstr>
      <vt:lpstr>Blank Presentation</vt:lpstr>
      <vt:lpstr>PowerPoint Presentation</vt:lpstr>
      <vt:lpstr>ORIGIN</vt:lpstr>
      <vt:lpstr>ORIGIN</vt:lpstr>
      <vt:lpstr>PowerPoint Presentation</vt:lpstr>
      <vt:lpstr>COFFEE GROWING NATION</vt:lpstr>
      <vt:lpstr>COFFEE PLANT</vt:lpstr>
      <vt:lpstr>PowerPoint Presentation</vt:lpstr>
      <vt:lpstr>KNOW YOUR COFFEE  BEAN!</vt:lpstr>
      <vt:lpstr>PowerPoint Presentation</vt:lpstr>
      <vt:lpstr>KNOW YOUR COFFEE  BEAN!</vt:lpstr>
      <vt:lpstr>KNOW YOUR COFFEE  BEAN!</vt:lpstr>
      <vt:lpstr>FROM  PLANTATION TO CUP</vt:lpstr>
      <vt:lpstr>FROM  PLANTATION TO CUP</vt:lpstr>
      <vt:lpstr>HARVEST</vt:lpstr>
      <vt:lpstr>PowerPoint Presentation</vt:lpstr>
      <vt:lpstr>HARVEST</vt:lpstr>
      <vt:lpstr>HARVEST</vt:lpstr>
      <vt:lpstr>CURING</vt:lpstr>
      <vt:lpstr>PowerPoint Presentation</vt:lpstr>
      <vt:lpstr>CURING</vt:lpstr>
      <vt:lpstr>PowerPoint Presentation</vt:lpstr>
      <vt:lpstr>SORTING AND GRADING</vt:lpstr>
      <vt:lpstr>ROASTING</vt:lpstr>
      <vt:lpstr>ROASTING</vt:lpstr>
      <vt:lpstr>ROASTING</vt:lpstr>
      <vt:lpstr>ROASTING</vt:lpstr>
      <vt:lpstr>ROASTING</vt:lpstr>
      <vt:lpstr>TYPES OF ROAST</vt:lpstr>
      <vt:lpstr>TYPES OF ROAST</vt:lpstr>
      <vt:lpstr>GRINDING</vt:lpstr>
      <vt:lpstr>GRINDING</vt:lpstr>
      <vt:lpstr>GRINDING</vt:lpstr>
      <vt:lpstr>GRINDERS</vt:lpstr>
      <vt:lpstr>TYPES OF GRIND</vt:lpstr>
      <vt:lpstr>BLENDING</vt:lpstr>
      <vt:lpstr>BLENDING</vt:lpstr>
      <vt:lpstr>PACKAGING</vt:lpstr>
      <vt:lpstr>TYPES OF COFFEE</vt:lpstr>
      <vt:lpstr>INSTANT COFFEE</vt:lpstr>
      <vt:lpstr>DECAFFEINATED  COFFEE</vt:lpstr>
      <vt:lpstr>FLAVOURED   COFFEE</vt:lpstr>
      <vt:lpstr>ORGANIC COFFEE</vt:lpstr>
      <vt:lpstr>TYPES OF BREWS</vt:lpstr>
      <vt:lpstr>BREWING EQUIPMENT </vt:lpstr>
      <vt:lpstr>BREWING EQUIPMENT </vt:lpstr>
      <vt:lpstr>PowerPoint Presentation</vt:lpstr>
      <vt:lpstr>COFFEE MENU</vt:lpstr>
      <vt:lpstr>COFFEE MENU</vt:lpstr>
      <vt:lpstr>BREWING A CUP OF COFFEE</vt:lpstr>
      <vt:lpstr>BREWING A CUP OF COFFEE</vt:lpstr>
      <vt:lpstr>REASONS FOR BAD COFFEE</vt:lpstr>
      <vt:lpstr>REASONS FOR BAD COFFEE</vt:lpstr>
      <vt:lpstr>REASONS FOR BAD COFFEE</vt:lpstr>
      <vt:lpstr>STORAGE OF COFFEE</vt:lpstr>
      <vt:lpstr>COFFEES AT OBEROI HOTELS</vt:lpstr>
      <vt:lpstr>COFFEE BRANDS AT OBEROI HOTELS</vt:lpstr>
      <vt:lpstr>OTHER COFFEES</vt:lpstr>
    </vt:vector>
  </TitlesOfParts>
  <Company>EIH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COFFEE</dc:title>
  <dc:creator>Menno</dc:creator>
  <cp:lastModifiedBy>Menno de Boer</cp:lastModifiedBy>
  <cp:revision>213</cp:revision>
  <dcterms:created xsi:type="dcterms:W3CDTF">1999-08-18T13:11:18Z</dcterms:created>
  <dcterms:modified xsi:type="dcterms:W3CDTF">2020-05-21T10:17:55Z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00080074090000000000010280b00207e700052003a000</vt:lpwstr>
  </property>
</Properties>
</file>